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75" r:id="rId2"/>
    <p:sldId id="276" r:id="rId3"/>
    <p:sldId id="256" r:id="rId4"/>
    <p:sldId id="257" r:id="rId5"/>
    <p:sldId id="258" r:id="rId6"/>
    <p:sldId id="259" r:id="rId7"/>
    <p:sldId id="260" r:id="rId8"/>
    <p:sldId id="261" r:id="rId9"/>
    <p:sldId id="265" r:id="rId10"/>
    <p:sldId id="262" r:id="rId11"/>
    <p:sldId id="264" r:id="rId12"/>
    <p:sldId id="263" r:id="rId13"/>
    <p:sldId id="266" r:id="rId14"/>
    <p:sldId id="267" r:id="rId15"/>
    <p:sldId id="268" r:id="rId16"/>
    <p:sldId id="269" r:id="rId17"/>
    <p:sldId id="270" r:id="rId18"/>
    <p:sldId id="271" r:id="rId19"/>
    <p:sldId id="272" r:id="rId20"/>
    <p:sldId id="279" r:id="rId21"/>
    <p:sldId id="278" r:id="rId22"/>
    <p:sldId id="27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2" d="100"/>
          <a:sy n="62" d="100"/>
        </p:scale>
        <p:origin x="90"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8/21/2016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8/21/2016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8/21/2016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8/21/2016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8/21/2016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8/21/2016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8/21/2016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8/21/2016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8/21/2016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8/21/2016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8/21/2016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8/21/2016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 now </a:t>
            </a:r>
            <a:r>
              <a:rPr lang="en-US" dirty="0" smtClean="0"/>
              <a:t>8/22/16</a:t>
            </a:r>
            <a:endParaRPr lang="en-US" dirty="0"/>
          </a:p>
        </p:txBody>
      </p:sp>
      <p:sp>
        <p:nvSpPr>
          <p:cNvPr id="3" name="Subtitle 2"/>
          <p:cNvSpPr>
            <a:spLocks noGrp="1"/>
          </p:cNvSpPr>
          <p:nvPr>
            <p:ph type="subTitle" idx="1"/>
          </p:nvPr>
        </p:nvSpPr>
        <p:spPr/>
        <p:txBody>
          <a:bodyPr>
            <a:normAutofit fontScale="77500" lnSpcReduction="20000"/>
          </a:bodyPr>
          <a:lstStyle/>
          <a:p>
            <a:r>
              <a:rPr lang="en-US" sz="5400" dirty="0" smtClean="0"/>
              <a:t>Summarize the 4</a:t>
            </a:r>
            <a:r>
              <a:rPr lang="en-US" sz="5400" baseline="30000" dirty="0" smtClean="0"/>
              <a:t>th</a:t>
            </a:r>
            <a:r>
              <a:rPr lang="en-US" sz="5400" dirty="0" smtClean="0"/>
              <a:t> amendment.</a:t>
            </a:r>
            <a:endParaRPr lang="en-US" sz="5400" dirty="0"/>
          </a:p>
        </p:txBody>
      </p:sp>
    </p:spTree>
    <p:extLst>
      <p:ext uri="{BB962C8B-B14F-4D97-AF65-F5344CB8AC3E}">
        <p14:creationId xmlns:p14="http://schemas.microsoft.com/office/powerpoint/2010/main" val="62546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609344"/>
          </a:xfrm>
        </p:spPr>
        <p:txBody>
          <a:bodyPr/>
          <a:lstStyle/>
          <a:p>
            <a:r>
              <a:rPr lang="en-US" dirty="0" smtClean="0"/>
              <a:t>The Miranda case</a:t>
            </a:r>
            <a:endParaRPr lang="en-US" dirty="0"/>
          </a:p>
        </p:txBody>
      </p:sp>
      <p:sp>
        <p:nvSpPr>
          <p:cNvPr id="3" name="Content Placeholder 2"/>
          <p:cNvSpPr>
            <a:spLocks noGrp="1"/>
          </p:cNvSpPr>
          <p:nvPr>
            <p:ph idx="1"/>
          </p:nvPr>
        </p:nvSpPr>
        <p:spPr>
          <a:xfrm>
            <a:off x="457200" y="1166648"/>
            <a:ext cx="10988566" cy="5423338"/>
          </a:xfrm>
        </p:spPr>
        <p:txBody>
          <a:bodyPr>
            <a:normAutofit lnSpcReduction="10000"/>
          </a:bodyPr>
          <a:lstStyle/>
          <a:p>
            <a:r>
              <a:rPr lang="en-US" sz="3200" dirty="0" smtClean="0"/>
              <a:t>What happened?</a:t>
            </a:r>
          </a:p>
          <a:p>
            <a:r>
              <a:rPr lang="en-US" sz="3200" dirty="0" smtClean="0"/>
              <a:t>Miranda </a:t>
            </a:r>
            <a:r>
              <a:rPr lang="en-US" sz="3200" dirty="0"/>
              <a:t>was arrested at his home and taken in custody to a police station where he was identified by the complaining witness. He was then interrogated by two police officers for two hours, which resulted in a signed, written confession. At trial, the oral and written confessions were presented to the jury. Miranda was found guilty of kidnapping and rape and was sentenced to 20-30 years imprisonment on each count. On appeal, the Supreme Court of Arizona held that Miranda’s constitutional rights were not violated in obtaining the confession</a:t>
            </a:r>
            <a:r>
              <a:rPr lang="en-US" dirty="0"/>
              <a:t>.</a:t>
            </a:r>
          </a:p>
        </p:txBody>
      </p:sp>
    </p:spTree>
    <p:extLst>
      <p:ext uri="{BB962C8B-B14F-4D97-AF65-F5344CB8AC3E}">
        <p14:creationId xmlns:p14="http://schemas.microsoft.com/office/powerpoint/2010/main" val="2319792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Miranda case</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Outcome of </a:t>
            </a:r>
            <a:r>
              <a:rPr lang="en-US" sz="3200" dirty="0"/>
              <a:t>the case</a:t>
            </a:r>
            <a:r>
              <a:rPr lang="en-US" sz="3200" dirty="0" smtClean="0"/>
              <a:t>:  The </a:t>
            </a:r>
            <a:r>
              <a:rPr lang="en-US" sz="3200" dirty="0"/>
              <a:t>Supreme Court reversed the judgment of the Supreme Court of Arizona in </a:t>
            </a:r>
            <a:r>
              <a:rPr lang="en-US" sz="3200" dirty="0" smtClean="0"/>
              <a:t>Miranda</a:t>
            </a:r>
          </a:p>
          <a:p>
            <a:r>
              <a:rPr lang="en-US" sz="3200" dirty="0"/>
              <a:t>This decision gave rise to what has become known as the Miranda </a:t>
            </a:r>
            <a:r>
              <a:rPr lang="en-US" sz="3200" dirty="0" smtClean="0"/>
              <a:t>Warning: you have the right to remain silent.  Anything you say may be held against you in a court of law.  You have the right to an attorney.  If you cannot afford an attorney, one will be appointed to you. </a:t>
            </a:r>
            <a:endParaRPr lang="en-US" sz="3200" dirty="0"/>
          </a:p>
        </p:txBody>
      </p:sp>
    </p:spTree>
    <p:extLst>
      <p:ext uri="{BB962C8B-B14F-4D97-AF65-F5344CB8AC3E}">
        <p14:creationId xmlns:p14="http://schemas.microsoft.com/office/powerpoint/2010/main" val="263888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Frye case/standard</a:t>
            </a:r>
            <a:endParaRPr lang="en-US" dirty="0"/>
          </a:p>
        </p:txBody>
      </p:sp>
      <p:sp>
        <p:nvSpPr>
          <p:cNvPr id="3" name="Content Placeholder 2"/>
          <p:cNvSpPr>
            <a:spLocks noGrp="1"/>
          </p:cNvSpPr>
          <p:nvPr>
            <p:ph idx="1"/>
          </p:nvPr>
        </p:nvSpPr>
        <p:spPr/>
        <p:txBody>
          <a:bodyPr>
            <a:normAutofit/>
          </a:bodyPr>
          <a:lstStyle/>
          <a:p>
            <a:r>
              <a:rPr lang="en-US" sz="4000" dirty="0"/>
              <a:t>This standard comes from Frye v. United States, 293 F. 1013 (D.C. Cir. 1923), a case discussing the admissibility of polygraph test as evidence. The Court in Frye held that expert testimony must be based on scientific methods that are sufficiently established and </a:t>
            </a:r>
            <a:r>
              <a:rPr lang="en-US" sz="4000" dirty="0" smtClean="0"/>
              <a:t>accepted.</a:t>
            </a:r>
            <a:endParaRPr lang="en-US" sz="4000" dirty="0"/>
          </a:p>
        </p:txBody>
      </p:sp>
    </p:spTree>
    <p:extLst>
      <p:ext uri="{BB962C8B-B14F-4D97-AF65-F5344CB8AC3E}">
        <p14:creationId xmlns:p14="http://schemas.microsoft.com/office/powerpoint/2010/main" val="3905347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Frye case/standard</a:t>
            </a:r>
            <a:endParaRPr lang="en-US" dirty="0"/>
          </a:p>
        </p:txBody>
      </p:sp>
      <p:sp>
        <p:nvSpPr>
          <p:cNvPr id="3" name="Content Placeholder 2"/>
          <p:cNvSpPr>
            <a:spLocks noGrp="1"/>
          </p:cNvSpPr>
          <p:nvPr>
            <p:ph idx="1"/>
          </p:nvPr>
        </p:nvSpPr>
        <p:spPr>
          <a:xfrm>
            <a:off x="409903" y="1828799"/>
            <a:ext cx="10941269" cy="4792717"/>
          </a:xfrm>
        </p:spPr>
        <p:txBody>
          <a:bodyPr>
            <a:normAutofit lnSpcReduction="10000"/>
          </a:bodyPr>
          <a:lstStyle/>
          <a:p>
            <a:r>
              <a:rPr lang="en-US" sz="3200" dirty="0" smtClean="0"/>
              <a:t>The </a:t>
            </a:r>
            <a:r>
              <a:rPr lang="en-US" sz="3200" dirty="0"/>
              <a:t>court </a:t>
            </a:r>
            <a:r>
              <a:rPr lang="en-US" sz="3200" dirty="0" err="1" smtClean="0"/>
              <a:t>wrote:Just</a:t>
            </a:r>
            <a:r>
              <a:rPr lang="en-US" sz="3200" dirty="0" smtClean="0"/>
              <a:t> </a:t>
            </a:r>
            <a:r>
              <a:rPr lang="en-US" sz="3200" dirty="0"/>
              <a:t>when a scientific principle or discovery crosses the line between the experimental and demonstrable stages is difficult to define. Somewhere in this twilight zone the evidential force of the principle must be recognized, and while the courts will go a long way in admitting experimental testimony deduced from a well-recognized scientific principle or discovery, the thing from which the deduction is made must be sufficiently established to have gained general acceptance in the particular field in which it belongs. (Emphasis added.)</a:t>
            </a:r>
          </a:p>
          <a:p>
            <a:endParaRPr lang="en-US" dirty="0"/>
          </a:p>
        </p:txBody>
      </p:sp>
    </p:spTree>
    <p:extLst>
      <p:ext uri="{BB962C8B-B14F-4D97-AF65-F5344CB8AC3E}">
        <p14:creationId xmlns:p14="http://schemas.microsoft.com/office/powerpoint/2010/main" val="3728283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Frye case/standard</a:t>
            </a:r>
            <a:endParaRPr lang="en-US" dirty="0"/>
          </a:p>
        </p:txBody>
      </p:sp>
      <p:sp>
        <p:nvSpPr>
          <p:cNvPr id="3" name="Content Placeholder 2"/>
          <p:cNvSpPr>
            <a:spLocks noGrp="1"/>
          </p:cNvSpPr>
          <p:nvPr>
            <p:ph idx="1"/>
          </p:nvPr>
        </p:nvSpPr>
        <p:spPr/>
        <p:txBody>
          <a:bodyPr>
            <a:normAutofit/>
          </a:bodyPr>
          <a:lstStyle/>
          <a:p>
            <a:r>
              <a:rPr lang="en-US" sz="3600" dirty="0"/>
              <a:t>What does it mean? </a:t>
            </a:r>
            <a:r>
              <a:rPr lang="en-US" sz="3600" dirty="0" smtClean="0"/>
              <a:t>To </a:t>
            </a:r>
            <a:r>
              <a:rPr lang="en-US" sz="3600" dirty="0"/>
              <a:t>meet the Frye standard, scientific evidence presented to the court must be interpreted by the court as "generally accepted" by a meaningful segment of the associated scientific community. This applies to procedures, principles or techniques that may be presented in the proceedings of a court case.</a:t>
            </a:r>
          </a:p>
          <a:p>
            <a:endParaRPr lang="en-US" sz="3600" dirty="0"/>
          </a:p>
        </p:txBody>
      </p:sp>
    </p:spTree>
    <p:extLst>
      <p:ext uri="{BB962C8B-B14F-4D97-AF65-F5344CB8AC3E}">
        <p14:creationId xmlns:p14="http://schemas.microsoft.com/office/powerpoint/2010/main" val="428257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Frye case/standard</a:t>
            </a:r>
            <a:endParaRPr lang="en-US" dirty="0"/>
          </a:p>
        </p:txBody>
      </p:sp>
      <p:sp>
        <p:nvSpPr>
          <p:cNvPr id="3" name="Content Placeholder 2"/>
          <p:cNvSpPr>
            <a:spLocks noGrp="1"/>
          </p:cNvSpPr>
          <p:nvPr>
            <p:ph idx="1"/>
          </p:nvPr>
        </p:nvSpPr>
        <p:spPr/>
        <p:txBody>
          <a:bodyPr>
            <a:noAutofit/>
          </a:bodyPr>
          <a:lstStyle/>
          <a:p>
            <a:r>
              <a:rPr lang="en-US" sz="3600" dirty="0" smtClean="0"/>
              <a:t>What does this mean?  In </a:t>
            </a:r>
            <a:r>
              <a:rPr lang="en-US" sz="3600" dirty="0"/>
              <a:t>practical application of this standard, those who were proponents of a widely disputed scientific issue had to provide a number of experts to speak to the validity of the science behind the issue in question.</a:t>
            </a:r>
          </a:p>
          <a:p>
            <a:endParaRPr lang="en-US" sz="3600" dirty="0"/>
          </a:p>
          <a:p>
            <a:endParaRPr lang="en-US" sz="3600" dirty="0"/>
          </a:p>
        </p:txBody>
      </p:sp>
    </p:spTree>
    <p:extLst>
      <p:ext uri="{BB962C8B-B14F-4D97-AF65-F5344CB8AC3E}">
        <p14:creationId xmlns:p14="http://schemas.microsoft.com/office/powerpoint/2010/main" val="15733457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Frye case/standard</a:t>
            </a:r>
            <a:endParaRPr lang="en-US" dirty="0"/>
          </a:p>
        </p:txBody>
      </p:sp>
      <p:sp>
        <p:nvSpPr>
          <p:cNvPr id="3" name="Content Placeholder 2"/>
          <p:cNvSpPr>
            <a:spLocks noGrp="1"/>
          </p:cNvSpPr>
          <p:nvPr>
            <p:ph idx="1"/>
          </p:nvPr>
        </p:nvSpPr>
        <p:spPr/>
        <p:txBody>
          <a:bodyPr>
            <a:normAutofit/>
          </a:bodyPr>
          <a:lstStyle/>
          <a:p>
            <a:r>
              <a:rPr lang="en-US" sz="4000" dirty="0" smtClean="0"/>
              <a:t>What does this mean?  Novel </a:t>
            </a:r>
            <a:r>
              <a:rPr lang="en-US" sz="4000" dirty="0"/>
              <a:t>techniques, placed under the scrutiny of this standard forced courts to examine papers, books and judicial precedents on the subject at hand to make determinations as to the reliability and "general acceptance.</a:t>
            </a:r>
          </a:p>
          <a:p>
            <a:endParaRPr lang="en-US" sz="4000" dirty="0"/>
          </a:p>
        </p:txBody>
      </p:sp>
    </p:spTree>
    <p:extLst>
      <p:ext uri="{BB962C8B-B14F-4D97-AF65-F5344CB8AC3E}">
        <p14:creationId xmlns:p14="http://schemas.microsoft.com/office/powerpoint/2010/main" val="6901784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Frye case/standard</a:t>
            </a:r>
            <a:endParaRPr lang="en-US" dirty="0"/>
          </a:p>
        </p:txBody>
      </p:sp>
      <p:sp>
        <p:nvSpPr>
          <p:cNvPr id="3" name="Content Placeholder 2"/>
          <p:cNvSpPr>
            <a:spLocks noGrp="1"/>
          </p:cNvSpPr>
          <p:nvPr>
            <p:ph idx="1"/>
          </p:nvPr>
        </p:nvSpPr>
        <p:spPr/>
        <p:txBody>
          <a:bodyPr>
            <a:normAutofit/>
          </a:bodyPr>
          <a:lstStyle/>
          <a:p>
            <a:r>
              <a:rPr lang="en-US" sz="5400" dirty="0" smtClean="0"/>
              <a:t>Must be scientifically valid</a:t>
            </a:r>
          </a:p>
          <a:p>
            <a:r>
              <a:rPr lang="en-US" sz="5400" dirty="0" smtClean="0"/>
              <a:t>Must be repeatable</a:t>
            </a:r>
          </a:p>
          <a:p>
            <a:r>
              <a:rPr lang="en-US" sz="5400" dirty="0" smtClean="0"/>
              <a:t>Must be peer reviewed</a:t>
            </a:r>
          </a:p>
          <a:p>
            <a:r>
              <a:rPr lang="en-US" sz="5400" dirty="0" smtClean="0"/>
              <a:t>Must be maintained (updated)</a:t>
            </a:r>
            <a:endParaRPr lang="en-US" sz="5400" dirty="0"/>
          </a:p>
        </p:txBody>
      </p:sp>
    </p:spTree>
    <p:extLst>
      <p:ext uri="{BB962C8B-B14F-4D97-AF65-F5344CB8AC3E}">
        <p14:creationId xmlns:p14="http://schemas.microsoft.com/office/powerpoint/2010/main" val="1125904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Daubert</a:t>
            </a:r>
            <a:r>
              <a:rPr lang="en-US" dirty="0"/>
              <a:t> v. Merrell Dow Pharmaceuticals, </a:t>
            </a:r>
            <a:r>
              <a:rPr lang="en-US" dirty="0" smtClean="0"/>
              <a:t>Inc.</a:t>
            </a:r>
            <a:endParaRPr lang="en-US" dirty="0"/>
          </a:p>
        </p:txBody>
      </p:sp>
      <p:sp>
        <p:nvSpPr>
          <p:cNvPr id="3" name="Content Placeholder 2"/>
          <p:cNvSpPr>
            <a:spLocks noGrp="1"/>
          </p:cNvSpPr>
          <p:nvPr>
            <p:ph idx="1"/>
          </p:nvPr>
        </p:nvSpPr>
        <p:spPr/>
        <p:txBody>
          <a:bodyPr>
            <a:normAutofit/>
          </a:bodyPr>
          <a:lstStyle/>
          <a:p>
            <a:r>
              <a:rPr lang="en-US" sz="4000" dirty="0" err="1"/>
              <a:t>Daubert</a:t>
            </a:r>
            <a:r>
              <a:rPr lang="en-US" sz="4000" dirty="0"/>
              <a:t> v. Merrell Dow Pharmaceuticals, 509 U.S. 579 is a United States Supreme Court case determining the standard for admitting expert testimony in federal </a:t>
            </a:r>
            <a:r>
              <a:rPr lang="en-US" sz="4000" dirty="0" smtClean="0"/>
              <a:t>courts.</a:t>
            </a:r>
            <a:endParaRPr lang="en-US" sz="4000" dirty="0"/>
          </a:p>
        </p:txBody>
      </p:sp>
    </p:spTree>
    <p:extLst>
      <p:ext uri="{BB962C8B-B14F-4D97-AF65-F5344CB8AC3E}">
        <p14:creationId xmlns:p14="http://schemas.microsoft.com/office/powerpoint/2010/main" val="1772115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Daubert</a:t>
            </a:r>
            <a:r>
              <a:rPr lang="en-US" dirty="0"/>
              <a:t> v. Merrell Dow Pharmaceuticals, </a:t>
            </a:r>
            <a:r>
              <a:rPr lang="en-US" dirty="0" smtClean="0"/>
              <a:t>Inc.</a:t>
            </a:r>
            <a:endParaRPr lang="en-US" dirty="0"/>
          </a:p>
        </p:txBody>
      </p:sp>
      <p:sp>
        <p:nvSpPr>
          <p:cNvPr id="3" name="Content Placeholder 2"/>
          <p:cNvSpPr>
            <a:spLocks noGrp="1"/>
          </p:cNvSpPr>
          <p:nvPr>
            <p:ph idx="1"/>
          </p:nvPr>
        </p:nvSpPr>
        <p:spPr/>
        <p:txBody>
          <a:bodyPr>
            <a:noAutofit/>
          </a:bodyPr>
          <a:lstStyle/>
          <a:p>
            <a:pPr marL="0" indent="0">
              <a:buNone/>
            </a:pPr>
            <a:r>
              <a:rPr lang="en-US" sz="3600" dirty="0" smtClean="0"/>
              <a:t>1993 </a:t>
            </a:r>
            <a:r>
              <a:rPr lang="en-US" sz="3600" dirty="0"/>
              <a:t>products liability case in which the Supreme Court </a:t>
            </a:r>
            <a:r>
              <a:rPr lang="en-US" sz="3600" dirty="0" smtClean="0"/>
              <a:t>resolved the </a:t>
            </a:r>
            <a:r>
              <a:rPr lang="en-US" sz="3600" dirty="0"/>
              <a:t>debate over admissibility standards for </a:t>
            </a:r>
            <a:r>
              <a:rPr lang="en-US" sz="3600" dirty="0" smtClean="0"/>
              <a:t>scientific evidence </a:t>
            </a:r>
            <a:r>
              <a:rPr lang="en-US" sz="3600" dirty="0"/>
              <a:t>in court. </a:t>
            </a:r>
            <a:r>
              <a:rPr lang="en-US" sz="3600" dirty="0" smtClean="0"/>
              <a:t> The </a:t>
            </a:r>
            <a:r>
              <a:rPr lang="en-US" sz="3600" dirty="0"/>
              <a:t>plaintiffs, two children and their parents</a:t>
            </a:r>
            <a:r>
              <a:rPr lang="en-US" sz="3600" dirty="0" smtClean="0"/>
              <a:t>, sued </a:t>
            </a:r>
            <a:r>
              <a:rPr lang="en-US" sz="3600" dirty="0"/>
              <a:t>Merrell Dow in California state court alleging </a:t>
            </a:r>
            <a:r>
              <a:rPr lang="en-US" sz="3600" dirty="0" smtClean="0"/>
              <a:t>that the </a:t>
            </a:r>
            <a:r>
              <a:rPr lang="en-US" sz="3600" dirty="0"/>
              <a:t>children’s limb defects were caused by their mothers</a:t>
            </a:r>
            <a:r>
              <a:rPr lang="en-US" sz="3600" dirty="0" smtClean="0"/>
              <a:t>’ use </a:t>
            </a:r>
            <a:r>
              <a:rPr lang="en-US" sz="3600" dirty="0"/>
              <a:t>of </a:t>
            </a:r>
            <a:r>
              <a:rPr lang="en-US" sz="3600" dirty="0" err="1"/>
              <a:t>Bendectin</a:t>
            </a:r>
            <a:r>
              <a:rPr lang="en-US" sz="3600" dirty="0"/>
              <a:t>. </a:t>
            </a:r>
            <a:r>
              <a:rPr lang="en-US" sz="3600" dirty="0" smtClean="0"/>
              <a:t> </a:t>
            </a:r>
            <a:endParaRPr lang="en-US" sz="3600" dirty="0"/>
          </a:p>
        </p:txBody>
      </p:sp>
    </p:spTree>
    <p:extLst>
      <p:ext uri="{BB962C8B-B14F-4D97-AF65-F5344CB8AC3E}">
        <p14:creationId xmlns:p14="http://schemas.microsoft.com/office/powerpoint/2010/main" val="2904897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Vocabulary/case</a:t>
            </a:r>
            <a:br>
              <a:rPr lang="en-US" dirty="0" smtClean="0"/>
            </a:br>
            <a:r>
              <a:rPr lang="en-US" dirty="0" smtClean="0"/>
              <a:t>exam </a:t>
            </a:r>
            <a:r>
              <a:rPr lang="en-US" dirty="0" err="1" smtClean="0"/>
              <a:t>thursday</a:t>
            </a:r>
            <a:endParaRPr lang="en-US" dirty="0"/>
          </a:p>
        </p:txBody>
      </p:sp>
      <p:sp>
        <p:nvSpPr>
          <p:cNvPr id="3" name="Subtitle 2"/>
          <p:cNvSpPr>
            <a:spLocks noGrp="1"/>
          </p:cNvSpPr>
          <p:nvPr>
            <p:ph type="subTitle" idx="1"/>
          </p:nvPr>
        </p:nvSpPr>
        <p:spPr/>
        <p:txBody>
          <a:bodyPr/>
          <a:lstStyle/>
          <a:p>
            <a:r>
              <a:rPr lang="en-US" dirty="0" smtClean="0"/>
              <a:t>Forensic Science Law</a:t>
            </a:r>
            <a:endParaRPr lang="en-US" dirty="0"/>
          </a:p>
        </p:txBody>
      </p:sp>
    </p:spTree>
    <p:extLst>
      <p:ext uri="{BB962C8B-B14F-4D97-AF65-F5344CB8AC3E}">
        <p14:creationId xmlns:p14="http://schemas.microsoft.com/office/powerpoint/2010/main" val="42527212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Daubert</a:t>
            </a:r>
            <a:r>
              <a:rPr lang="en-US" dirty="0"/>
              <a:t> v. Merrell Dow Pharmaceuticals, </a:t>
            </a:r>
            <a:r>
              <a:rPr lang="en-US" dirty="0" smtClean="0"/>
              <a:t>Inc.</a:t>
            </a:r>
            <a:endParaRPr lang="en-US" dirty="0"/>
          </a:p>
        </p:txBody>
      </p:sp>
      <p:sp>
        <p:nvSpPr>
          <p:cNvPr id="3" name="Content Placeholder 2"/>
          <p:cNvSpPr>
            <a:spLocks noGrp="1"/>
          </p:cNvSpPr>
          <p:nvPr>
            <p:ph idx="1"/>
          </p:nvPr>
        </p:nvSpPr>
        <p:spPr/>
        <p:txBody>
          <a:bodyPr>
            <a:noAutofit/>
          </a:bodyPr>
          <a:lstStyle/>
          <a:p>
            <a:pPr marL="0" indent="0">
              <a:buNone/>
            </a:pPr>
            <a:r>
              <a:rPr lang="en-US" sz="3200" dirty="0" err="1" smtClean="0"/>
              <a:t>Bendectin</a:t>
            </a:r>
            <a:r>
              <a:rPr lang="en-US" sz="3200" dirty="0" smtClean="0"/>
              <a:t> </a:t>
            </a:r>
            <a:r>
              <a:rPr lang="en-US" sz="3200" dirty="0"/>
              <a:t>is a drug which was </a:t>
            </a:r>
            <a:r>
              <a:rPr lang="en-US" sz="3200" dirty="0" smtClean="0"/>
              <a:t>manufactured by </a:t>
            </a:r>
            <a:r>
              <a:rPr lang="en-US" sz="3200" dirty="0"/>
              <a:t>Merrell Dow and prescribed routinely to </a:t>
            </a:r>
            <a:r>
              <a:rPr lang="en-US" sz="3200" dirty="0" smtClean="0"/>
              <a:t>alleviate “</a:t>
            </a:r>
            <a:r>
              <a:rPr lang="en-US" sz="3200" dirty="0"/>
              <a:t>morning sickness” during pregnancy</a:t>
            </a:r>
            <a:r>
              <a:rPr lang="en-US" sz="3200" dirty="0" smtClean="0"/>
              <a:t>.  </a:t>
            </a:r>
            <a:r>
              <a:rPr lang="en-US" sz="3200" dirty="0"/>
              <a:t>Science could </a:t>
            </a:r>
            <a:r>
              <a:rPr lang="en-US" sz="3200" dirty="0" smtClean="0"/>
              <a:t>not identify </a:t>
            </a:r>
            <a:r>
              <a:rPr lang="en-US" sz="3200" dirty="0"/>
              <a:t>a precise causal mechanism linking </a:t>
            </a:r>
            <a:r>
              <a:rPr lang="en-US" sz="3200" dirty="0" err="1"/>
              <a:t>Bendectin</a:t>
            </a:r>
            <a:r>
              <a:rPr lang="en-US" sz="3200" dirty="0"/>
              <a:t> </a:t>
            </a:r>
            <a:r>
              <a:rPr lang="en-US" sz="3200" dirty="0" smtClean="0"/>
              <a:t>to birth </a:t>
            </a:r>
            <a:r>
              <a:rPr lang="en-US" sz="3200" dirty="0"/>
              <a:t>defects. </a:t>
            </a:r>
            <a:r>
              <a:rPr lang="en-US" sz="3200" dirty="0" smtClean="0"/>
              <a:t> Statistical </a:t>
            </a:r>
            <a:r>
              <a:rPr lang="en-US" sz="3200" dirty="0"/>
              <a:t>evidence derived from </a:t>
            </a:r>
            <a:r>
              <a:rPr lang="en-US" sz="3200" dirty="0" smtClean="0"/>
              <a:t>epidemiological studies </a:t>
            </a:r>
            <a:r>
              <a:rPr lang="en-US" sz="3200" dirty="0"/>
              <a:t>were offered in lieu of more “concrete” evidence</a:t>
            </a:r>
            <a:r>
              <a:rPr lang="en-US" sz="3200" dirty="0" smtClean="0"/>
              <a:t>, but </a:t>
            </a:r>
            <a:r>
              <a:rPr lang="en-US" sz="3200" dirty="0"/>
              <a:t>it was vulnerable to manipulation and </a:t>
            </a:r>
            <a:r>
              <a:rPr lang="en-US" sz="3200" dirty="0" smtClean="0"/>
              <a:t>produced contradictory </a:t>
            </a:r>
            <a:r>
              <a:rPr lang="en-US" sz="3200" dirty="0"/>
              <a:t>conclusions. </a:t>
            </a:r>
            <a:r>
              <a:rPr lang="en-US" sz="3200" dirty="0" smtClean="0"/>
              <a:t> </a:t>
            </a:r>
            <a:endParaRPr lang="en-US" sz="3200" dirty="0"/>
          </a:p>
        </p:txBody>
      </p:sp>
    </p:spTree>
    <p:extLst>
      <p:ext uri="{BB962C8B-B14F-4D97-AF65-F5344CB8AC3E}">
        <p14:creationId xmlns:p14="http://schemas.microsoft.com/office/powerpoint/2010/main" val="11972451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Daubert</a:t>
            </a:r>
            <a:r>
              <a:rPr lang="en-US" dirty="0"/>
              <a:t> v. Merrell Dow Pharmaceuticals, </a:t>
            </a:r>
            <a:r>
              <a:rPr lang="en-US" dirty="0" smtClean="0"/>
              <a:t>Inc.</a:t>
            </a:r>
            <a:endParaRPr lang="en-US" dirty="0"/>
          </a:p>
        </p:txBody>
      </p:sp>
      <p:sp>
        <p:nvSpPr>
          <p:cNvPr id="3" name="Content Placeholder 2"/>
          <p:cNvSpPr>
            <a:spLocks noGrp="1"/>
          </p:cNvSpPr>
          <p:nvPr>
            <p:ph idx="1"/>
          </p:nvPr>
        </p:nvSpPr>
        <p:spPr/>
        <p:txBody>
          <a:bodyPr>
            <a:noAutofit/>
          </a:bodyPr>
          <a:lstStyle/>
          <a:p>
            <a:pPr marL="0" indent="0">
              <a:buNone/>
            </a:pPr>
            <a:r>
              <a:rPr lang="en-US" sz="3200" dirty="0" smtClean="0"/>
              <a:t>Merrell </a:t>
            </a:r>
            <a:r>
              <a:rPr lang="en-US" sz="3200" dirty="0"/>
              <a:t>Dow claimed that </a:t>
            </a:r>
            <a:r>
              <a:rPr lang="en-US" sz="3200" dirty="0" smtClean="0"/>
              <a:t>because there </a:t>
            </a:r>
            <a:r>
              <a:rPr lang="en-US" sz="3200" dirty="0"/>
              <a:t>was no epidemiological evidence linking </a:t>
            </a:r>
            <a:r>
              <a:rPr lang="en-US" sz="3200" dirty="0" err="1"/>
              <a:t>Bendectin</a:t>
            </a:r>
            <a:r>
              <a:rPr lang="en-US" sz="3200" dirty="0"/>
              <a:t> </a:t>
            </a:r>
            <a:r>
              <a:rPr lang="en-US" sz="3200" dirty="0" smtClean="0"/>
              <a:t>to birth </a:t>
            </a:r>
            <a:r>
              <a:rPr lang="en-US" sz="3200" dirty="0"/>
              <a:t>defects, then the plaintiffs would not be able to </a:t>
            </a:r>
            <a:r>
              <a:rPr lang="en-US" sz="3200" dirty="0" smtClean="0"/>
              <a:t>offer any </a:t>
            </a:r>
            <a:r>
              <a:rPr lang="en-US" sz="3200" dirty="0"/>
              <a:t>kind of “good” (i.e. “generally accepted”) scientific </a:t>
            </a:r>
            <a:r>
              <a:rPr lang="en-US" sz="3200" dirty="0" smtClean="0"/>
              <a:t>evidence that </a:t>
            </a:r>
            <a:r>
              <a:rPr lang="en-US" sz="3200" dirty="0"/>
              <a:t>it did. </a:t>
            </a:r>
            <a:r>
              <a:rPr lang="en-US" sz="3200" dirty="0" smtClean="0"/>
              <a:t> </a:t>
            </a:r>
            <a:r>
              <a:rPr lang="en-US" sz="3200" dirty="0" err="1" smtClean="0"/>
              <a:t>Daubert</a:t>
            </a:r>
            <a:r>
              <a:rPr lang="en-US" sz="3200" dirty="0" smtClean="0"/>
              <a:t> </a:t>
            </a:r>
            <a:r>
              <a:rPr lang="en-US" sz="3200" dirty="0"/>
              <a:t>countered this by offering a </a:t>
            </a:r>
            <a:r>
              <a:rPr lang="en-US" sz="3200" dirty="0" smtClean="0"/>
              <a:t>reanalysis of </a:t>
            </a:r>
            <a:r>
              <a:rPr lang="en-US" sz="3200" dirty="0"/>
              <a:t>the same epidemiological data as well as </a:t>
            </a:r>
            <a:r>
              <a:rPr lang="en-US" sz="3200" dirty="0" smtClean="0"/>
              <a:t>several other </a:t>
            </a:r>
            <a:r>
              <a:rPr lang="en-US" sz="3200" dirty="0"/>
              <a:t>types of evidence. </a:t>
            </a:r>
            <a:endParaRPr lang="en-US" sz="3200" dirty="0"/>
          </a:p>
        </p:txBody>
      </p:sp>
    </p:spTree>
    <p:extLst>
      <p:ext uri="{BB962C8B-B14F-4D97-AF65-F5344CB8AC3E}">
        <p14:creationId xmlns:p14="http://schemas.microsoft.com/office/powerpoint/2010/main" val="38097090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Daubert</a:t>
            </a:r>
            <a:r>
              <a:rPr lang="en-US" dirty="0"/>
              <a:t> v. Merrell Dow Pharmaceuticals, </a:t>
            </a:r>
            <a:r>
              <a:rPr lang="en-US" dirty="0" smtClean="0"/>
              <a:t>Inc.</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a:t>The </a:t>
            </a:r>
            <a:r>
              <a:rPr lang="en-US" sz="4000" dirty="0" err="1"/>
              <a:t>Daubert</a:t>
            </a:r>
            <a:r>
              <a:rPr lang="en-US" sz="4000" dirty="0"/>
              <a:t> </a:t>
            </a:r>
            <a:r>
              <a:rPr lang="en-US" sz="4000" dirty="0" smtClean="0"/>
              <a:t>plaintiffs then </a:t>
            </a:r>
            <a:r>
              <a:rPr lang="en-US" sz="4000" dirty="0"/>
              <a:t>appealed the case to the U.S. Supreme Court, </a:t>
            </a:r>
            <a:r>
              <a:rPr lang="en-US" sz="4000" dirty="0" smtClean="0"/>
              <a:t>asking the </a:t>
            </a:r>
            <a:r>
              <a:rPr lang="en-US" sz="4000" dirty="0"/>
              <a:t>Court to resolve the long-standing controversy </a:t>
            </a:r>
            <a:r>
              <a:rPr lang="en-US" sz="4000" dirty="0" smtClean="0"/>
              <a:t>over whether </a:t>
            </a:r>
            <a:r>
              <a:rPr lang="en-US" sz="4000" dirty="0"/>
              <a:t>or not the Federal Rules of Evidence </a:t>
            </a:r>
            <a:r>
              <a:rPr lang="en-US" sz="4000" dirty="0" smtClean="0"/>
              <a:t>superseded the </a:t>
            </a:r>
            <a:r>
              <a:rPr lang="en-US" sz="4000" dirty="0"/>
              <a:t>common law Frye rule as the admissibility standard </a:t>
            </a:r>
            <a:r>
              <a:rPr lang="en-US" sz="4000" dirty="0" smtClean="0"/>
              <a:t>scientific </a:t>
            </a:r>
            <a:r>
              <a:rPr lang="en-US" sz="4000" dirty="0"/>
              <a:t>evidence in court.</a:t>
            </a:r>
          </a:p>
          <a:p>
            <a:endParaRPr lang="en-US" dirty="0"/>
          </a:p>
        </p:txBody>
      </p:sp>
    </p:spTree>
    <p:extLst>
      <p:ext uri="{BB962C8B-B14F-4D97-AF65-F5344CB8AC3E}">
        <p14:creationId xmlns:p14="http://schemas.microsoft.com/office/powerpoint/2010/main" val="3870093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Landmark Cases</a:t>
            </a:r>
            <a:endParaRPr lang="en-US" dirty="0"/>
          </a:p>
        </p:txBody>
      </p:sp>
      <p:sp>
        <p:nvSpPr>
          <p:cNvPr id="3" name="Subtitle 2"/>
          <p:cNvSpPr>
            <a:spLocks noGrp="1"/>
          </p:cNvSpPr>
          <p:nvPr>
            <p:ph type="subTitle" idx="1"/>
          </p:nvPr>
        </p:nvSpPr>
        <p:spPr/>
        <p:txBody>
          <a:bodyPr/>
          <a:lstStyle/>
          <a:p>
            <a:r>
              <a:rPr lang="en-US" dirty="0" smtClean="0"/>
              <a:t>Forensic Science Law</a:t>
            </a:r>
            <a:endParaRPr lang="en-US" dirty="0"/>
          </a:p>
        </p:txBody>
      </p:sp>
    </p:spTree>
    <p:extLst>
      <p:ext uri="{BB962C8B-B14F-4D97-AF65-F5344CB8AC3E}">
        <p14:creationId xmlns:p14="http://schemas.microsoft.com/office/powerpoint/2010/main" val="3020236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fourth </a:t>
            </a:r>
            <a:r>
              <a:rPr lang="en-US" dirty="0" err="1" smtClean="0"/>
              <a:t>ammendment</a:t>
            </a:r>
            <a:endParaRPr lang="en-US" dirty="0"/>
          </a:p>
        </p:txBody>
      </p:sp>
      <p:sp>
        <p:nvSpPr>
          <p:cNvPr id="3" name="Content Placeholder 2"/>
          <p:cNvSpPr>
            <a:spLocks noGrp="1"/>
          </p:cNvSpPr>
          <p:nvPr>
            <p:ph idx="1"/>
          </p:nvPr>
        </p:nvSpPr>
        <p:spPr/>
        <p:txBody>
          <a:bodyPr>
            <a:normAutofit/>
          </a:bodyPr>
          <a:lstStyle/>
          <a:p>
            <a:r>
              <a:rPr lang="en-US" sz="4400" dirty="0"/>
              <a:t>The Fourth Amendment (Amendment IV) to the United States Constitution prohibits unreasonable searches and seizures and requires any warrant to be judicially sanctioned and supported by probable cause.</a:t>
            </a:r>
          </a:p>
        </p:txBody>
      </p:sp>
    </p:spTree>
    <p:extLst>
      <p:ext uri="{BB962C8B-B14F-4D97-AF65-F5344CB8AC3E}">
        <p14:creationId xmlns:p14="http://schemas.microsoft.com/office/powerpoint/2010/main" val="2742876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Fourth amendment explained</a:t>
            </a:r>
            <a:endParaRPr lang="en-US" dirty="0"/>
          </a:p>
        </p:txBody>
      </p:sp>
      <p:sp>
        <p:nvSpPr>
          <p:cNvPr id="3" name="Content Placeholder 2"/>
          <p:cNvSpPr>
            <a:spLocks noGrp="1"/>
          </p:cNvSpPr>
          <p:nvPr>
            <p:ph idx="1"/>
          </p:nvPr>
        </p:nvSpPr>
        <p:spPr/>
        <p:txBody>
          <a:bodyPr>
            <a:normAutofit/>
          </a:bodyPr>
          <a:lstStyle/>
          <a:p>
            <a:r>
              <a:rPr lang="en-US" sz="3600" dirty="0" smtClean="0"/>
              <a:t>How does it </a:t>
            </a:r>
            <a:r>
              <a:rPr lang="en-US" sz="3600" dirty="0"/>
              <a:t>protect citizens? The Constitution, through the Fourth Amendment, protects people from unreasonable searches and seizures by the government. The Fourth Amendment, however, is not a guarantee against all searches and seizures, but only those that are deemed unreasonable under the law.</a:t>
            </a:r>
          </a:p>
        </p:txBody>
      </p:sp>
    </p:spTree>
    <p:extLst>
      <p:ext uri="{BB962C8B-B14F-4D97-AF65-F5344CB8AC3E}">
        <p14:creationId xmlns:p14="http://schemas.microsoft.com/office/powerpoint/2010/main" val="3788724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Fourth amendment explained</a:t>
            </a:r>
            <a:endParaRPr lang="en-US" dirty="0"/>
          </a:p>
        </p:txBody>
      </p:sp>
      <p:sp>
        <p:nvSpPr>
          <p:cNvPr id="3" name="Content Placeholder 2"/>
          <p:cNvSpPr>
            <a:spLocks noGrp="1"/>
          </p:cNvSpPr>
          <p:nvPr>
            <p:ph idx="1"/>
          </p:nvPr>
        </p:nvSpPr>
        <p:spPr/>
        <p:txBody>
          <a:bodyPr>
            <a:normAutofit/>
          </a:bodyPr>
          <a:lstStyle/>
          <a:p>
            <a:r>
              <a:rPr lang="en-US" sz="2800" dirty="0" smtClean="0"/>
              <a:t>Unless there is sufficient evidence/probable cause, a warrant must be served BEFORE a search by ANY law enforcement entity/officer.</a:t>
            </a:r>
          </a:p>
          <a:p>
            <a:endParaRPr lang="en-US" sz="2800" dirty="0"/>
          </a:p>
          <a:p>
            <a:r>
              <a:rPr lang="en-US" sz="2800" dirty="0"/>
              <a:t>Warrant</a:t>
            </a:r>
            <a:r>
              <a:rPr lang="en-US" sz="2800" dirty="0" smtClean="0"/>
              <a:t>: a </a:t>
            </a:r>
            <a:r>
              <a:rPr lang="en-US" sz="2800" dirty="0"/>
              <a:t>document issued by a legal or government official authorizing the police or some other body to make an arrest, search premises, or carry out some other action relating to the administration of justice.</a:t>
            </a:r>
          </a:p>
        </p:txBody>
      </p:sp>
    </p:spTree>
    <p:extLst>
      <p:ext uri="{BB962C8B-B14F-4D97-AF65-F5344CB8AC3E}">
        <p14:creationId xmlns:p14="http://schemas.microsoft.com/office/powerpoint/2010/main" val="4268235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54864"/>
            <a:ext cx="10058400" cy="1609344"/>
          </a:xfrm>
        </p:spPr>
        <p:txBody>
          <a:bodyPr/>
          <a:lstStyle/>
          <a:p>
            <a:r>
              <a:rPr lang="en-US" dirty="0" smtClean="0"/>
              <a:t>Fifth </a:t>
            </a:r>
            <a:r>
              <a:rPr lang="en-US" dirty="0" err="1" smtClean="0"/>
              <a:t>ammendment</a:t>
            </a:r>
            <a:endParaRPr lang="en-US" dirty="0"/>
          </a:p>
        </p:txBody>
      </p:sp>
      <p:sp>
        <p:nvSpPr>
          <p:cNvPr id="3" name="Content Placeholder 2"/>
          <p:cNvSpPr>
            <a:spLocks noGrp="1"/>
          </p:cNvSpPr>
          <p:nvPr>
            <p:ph idx="1"/>
          </p:nvPr>
        </p:nvSpPr>
        <p:spPr>
          <a:xfrm>
            <a:off x="1069848" y="1096650"/>
            <a:ext cx="10058400" cy="4050792"/>
          </a:xfrm>
        </p:spPr>
        <p:txBody>
          <a:bodyPr>
            <a:noAutofit/>
          </a:bodyPr>
          <a:lstStyle/>
          <a:p>
            <a:pPr marL="0" indent="0">
              <a:buNone/>
            </a:pPr>
            <a:r>
              <a:rPr lang="en-US" sz="3200" dirty="0" smtClean="0"/>
              <a:t>The </a:t>
            </a:r>
            <a:r>
              <a:rPr lang="en-US" sz="3200" dirty="0"/>
              <a:t>Fifth Amendment of the U.S. Constitution provides, "No person shall be held to answer for a capital, or otherwise infamous crime, unless on a presentment or indictment of a grand jury, except in cases arising in the land or naval forces, or in the militia, when in actual service in time of war or public danger; nor shall any person be subject for the same offense to be twice put in jeopardy of life or limb; nor shall be compelled in any criminal case to be a witness against himself, nor be deprived of life, liberty, or property, without due process of law; nor shall private property be taken for public use, without just compensation."</a:t>
            </a:r>
          </a:p>
        </p:txBody>
      </p:sp>
    </p:spTree>
    <p:extLst>
      <p:ext uri="{BB962C8B-B14F-4D97-AF65-F5344CB8AC3E}">
        <p14:creationId xmlns:p14="http://schemas.microsoft.com/office/powerpoint/2010/main" val="2426959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Fifth </a:t>
            </a:r>
            <a:r>
              <a:rPr lang="en-US" dirty="0" err="1" smtClean="0"/>
              <a:t>ammendment</a:t>
            </a:r>
            <a:endParaRPr lang="en-US" dirty="0"/>
          </a:p>
        </p:txBody>
      </p:sp>
      <p:sp>
        <p:nvSpPr>
          <p:cNvPr id="3" name="Content Placeholder 2"/>
          <p:cNvSpPr>
            <a:spLocks noGrp="1"/>
          </p:cNvSpPr>
          <p:nvPr>
            <p:ph idx="1"/>
          </p:nvPr>
        </p:nvSpPr>
        <p:spPr/>
        <p:txBody>
          <a:bodyPr>
            <a:normAutofit/>
          </a:bodyPr>
          <a:lstStyle/>
          <a:p>
            <a:r>
              <a:rPr lang="en-US" sz="4800" dirty="0"/>
              <a:t>The Fifth Amendment to the United States Constitution is part of the Bill of Rights and protects a person from being compelled to be a witness against himself in a criminal case.</a:t>
            </a:r>
          </a:p>
        </p:txBody>
      </p:sp>
    </p:spTree>
    <p:extLst>
      <p:ext uri="{BB962C8B-B14F-4D97-AF65-F5344CB8AC3E}">
        <p14:creationId xmlns:p14="http://schemas.microsoft.com/office/powerpoint/2010/main" val="3045884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Miranda Case</a:t>
            </a:r>
            <a:endParaRPr lang="en-US" dirty="0"/>
          </a:p>
        </p:txBody>
      </p:sp>
      <p:sp>
        <p:nvSpPr>
          <p:cNvPr id="3" name="Content Placeholder 2"/>
          <p:cNvSpPr>
            <a:spLocks noGrp="1"/>
          </p:cNvSpPr>
          <p:nvPr>
            <p:ph idx="1"/>
          </p:nvPr>
        </p:nvSpPr>
        <p:spPr/>
        <p:txBody>
          <a:bodyPr>
            <a:normAutofit/>
          </a:bodyPr>
          <a:lstStyle/>
          <a:p>
            <a:r>
              <a:rPr lang="en-US" sz="4000" dirty="0" smtClean="0"/>
              <a:t>Miranda V Arizona 1966</a:t>
            </a:r>
          </a:p>
          <a:p>
            <a:r>
              <a:rPr lang="en-US" sz="4000" dirty="0" smtClean="0"/>
              <a:t>The </a:t>
            </a:r>
            <a:r>
              <a:rPr lang="en-US" sz="4000" dirty="0"/>
              <a:t>Supreme Court ruled that detained criminal suspects, prior to police questioning, must be informed of their constitutional right to an attorney and against self-incrimination.</a:t>
            </a:r>
          </a:p>
        </p:txBody>
      </p:sp>
    </p:spTree>
    <p:extLst>
      <p:ext uri="{BB962C8B-B14F-4D97-AF65-F5344CB8AC3E}">
        <p14:creationId xmlns:p14="http://schemas.microsoft.com/office/powerpoint/2010/main" val="210825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614</TotalTime>
  <Words>1175</Words>
  <Application>Microsoft Office PowerPoint</Application>
  <PresentationFormat>Widescreen</PresentationFormat>
  <Paragraphs>52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Rockwell</vt:lpstr>
      <vt:lpstr>Rockwell Condensed</vt:lpstr>
      <vt:lpstr>Wingdings</vt:lpstr>
      <vt:lpstr>Wood Type</vt:lpstr>
      <vt:lpstr>DO now 8/22/16</vt:lpstr>
      <vt:lpstr>Vocabulary/case exam thursday</vt:lpstr>
      <vt:lpstr>Landmark Cases</vt:lpstr>
      <vt:lpstr>United States fourth ammendment</vt:lpstr>
      <vt:lpstr>Fourth amendment explained</vt:lpstr>
      <vt:lpstr>Fourth amendment explained</vt:lpstr>
      <vt:lpstr>Fifth ammendment</vt:lpstr>
      <vt:lpstr>Fifth ammendment</vt:lpstr>
      <vt:lpstr>The Miranda Case</vt:lpstr>
      <vt:lpstr>The Miranda case</vt:lpstr>
      <vt:lpstr>Miranda case</vt:lpstr>
      <vt:lpstr>Frye case/standard</vt:lpstr>
      <vt:lpstr>Frye case/standard</vt:lpstr>
      <vt:lpstr>Frye case/standard</vt:lpstr>
      <vt:lpstr>Frye case/standard</vt:lpstr>
      <vt:lpstr>Frye case/standard</vt:lpstr>
      <vt:lpstr>Frye case/standard</vt:lpstr>
      <vt:lpstr>Daubert v. Merrell Dow Pharmaceuticals, Inc.</vt:lpstr>
      <vt:lpstr>Daubert v. Merrell Dow Pharmaceuticals, Inc.</vt:lpstr>
      <vt:lpstr>Daubert v. Merrell Dow Pharmaceuticals, Inc.</vt:lpstr>
      <vt:lpstr>Daubert v. Merrell Dow Pharmaceuticals, Inc.</vt:lpstr>
      <vt:lpstr>Daubert v. Merrell Dow Pharmaceuticals, Inc.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Landmark Cases</dc:title>
  <dc:creator>Martha Warren</dc:creator>
  <cp:lastModifiedBy>Martha Warren</cp:lastModifiedBy>
  <cp:revision>13</cp:revision>
  <dcterms:created xsi:type="dcterms:W3CDTF">2016-08-12T13:45:44Z</dcterms:created>
  <dcterms:modified xsi:type="dcterms:W3CDTF">2016-08-22T01:20:19Z</dcterms:modified>
</cp:coreProperties>
</file>